
<file path=[Content_Types].xml><?xml version="1.0" encoding="utf-8"?>
<Types xmlns="http://schemas.openxmlformats.org/package/2006/content-types"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9" r:id="rId3"/>
    <p:sldId id="257" r:id="rId4"/>
    <p:sldId id="258" r:id="rId5"/>
    <p:sldId id="264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3F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88" autoAdjust="0"/>
    <p:restoredTop sz="94660"/>
  </p:normalViewPr>
  <p:slideViewPr>
    <p:cSldViewPr snapToGrid="0">
      <p:cViewPr>
        <p:scale>
          <a:sx n="88" d="100"/>
          <a:sy n="88" d="100"/>
        </p:scale>
        <p:origin x="80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9E62DB-65B2-4A25-BB90-EE3DC753CFE1}" type="datetimeFigureOut">
              <a:rPr lang="zh-TW" altLang="en-US" smtClean="0"/>
              <a:t>2019/11/20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5AC946-8F61-4967-9701-C07C8FC18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717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B8002-FE63-4FE9-B960-45112D128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E22AD8-82FB-4CDC-A57E-279913EB7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071E9C-C199-46E9-9EF9-011CDC95B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C0695-EF24-4C12-847A-E1BA29AE9059}" type="datetime1">
              <a:rPr lang="zh-TW" altLang="en-US" smtClean="0"/>
              <a:t>2019/11/20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884A0-44BB-4D64-A3F5-93E80A1A2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TMU Data Science </a:t>
            </a:r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C2625-F258-4A67-B4FC-0FDF4A047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7BA47-6925-4F3F-9F81-E0BEDE79E2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6067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ACAC1-E5F4-4B51-86FB-3ADC296AE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279088-9D26-4E87-89A7-86B8C6CFF0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3841F-9946-4CFD-8D6E-BD3B379FD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EA2CB-12CE-4F4B-85B7-09A96AE251EE}" type="datetime1">
              <a:rPr lang="zh-TW" altLang="en-US" smtClean="0"/>
              <a:t>2019/11/20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A1E70C-92F7-4BE6-9881-B2E384340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TMU Data Science </a:t>
            </a:r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C0902-8DD9-4A54-AEA4-143183CDF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7BA47-6925-4F3F-9F81-E0BEDE79E2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3625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C4AC96-54CA-4B01-BCEE-AB1AEC8736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319369-D3C5-409A-9AD8-F78E34DF02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4E46C-AB29-4566-AB80-0F10299C1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3F513-376E-4569-932C-49D4660FBAD6}" type="datetime1">
              <a:rPr lang="zh-TW" altLang="en-US" smtClean="0"/>
              <a:t>2019/11/20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0DB33-F5DA-4F92-A58B-0E348C10F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TMU Data Science </a:t>
            </a:r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D72D0-3CDA-4446-9A67-BE6D5DBDD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7BA47-6925-4F3F-9F81-E0BEDE79E2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921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0668C-188A-4899-B59E-8ABDBFB68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E7F69-7922-47F2-B912-23078CEE1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28E3B-7A59-4A25-9C0A-993283826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3CE10-63B4-4F85-B7F3-F14E1D4348C6}" type="datetime1">
              <a:rPr lang="zh-TW" altLang="en-US" smtClean="0"/>
              <a:t>2019/11/20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D2861-FCCC-4301-971F-F3E33EB1C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TMU Data Science </a:t>
            </a:r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660C1-0DFB-46C7-BE27-A065BB11D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7BA47-6925-4F3F-9F81-E0BEDE79E2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460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5FFA1-6F78-474C-A877-0C8A76D8D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BC281B-C338-42C6-A429-3D0C2C4A09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DCC73-2C19-4FE8-BB95-EDBE6067E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E51A6-041E-4F89-90BD-20D227FC33ED}" type="datetime1">
              <a:rPr lang="zh-TW" altLang="en-US" smtClean="0"/>
              <a:t>2019/11/20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A13212-FE27-4E28-9AB4-643DDF3C7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TMU Data Science </a:t>
            </a:r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02C49-CCAE-45B1-9516-51595D84E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7BA47-6925-4F3F-9F81-E0BEDE79E2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728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C9545-130E-4C8F-82E7-CA49CF7DE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905A3-1B5A-4586-B8D4-6D34E42343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505543-6E42-4192-B8A9-27A85B02E5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E5751C-A6A6-440C-AB4A-59C4E6637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BC7E1-5E85-426F-817F-CF50D43B5517}" type="datetime1">
              <a:rPr lang="zh-TW" altLang="en-US" smtClean="0"/>
              <a:t>2019/11/20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D60B28-FD34-4D70-9282-841B958E7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TMU Data Science </a:t>
            </a:r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CC2279-D38E-4743-9ED4-6A3B109F3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7BA47-6925-4F3F-9F81-E0BEDE79E2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6901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D2C2-F5EA-41E4-9EF1-F597AD289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04FBC6-A7C5-4901-B6EE-C445582C4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8A9CF0-DBD9-4B0C-B986-684404F1E2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10EFBC-C71A-40A7-B53E-4882A7117E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0EC186-F2EF-4ED3-8803-EA072A8AB8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D1326E-D6AA-495E-9141-CC8AD72A9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D4C4C-BC39-4C79-B37E-F1D13986AFB4}" type="datetime1">
              <a:rPr lang="zh-TW" altLang="en-US" smtClean="0"/>
              <a:t>2019/11/20</a:t>
            </a:fld>
            <a:endParaRPr lang="zh-TW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812D6D-72EA-40C4-987D-5B701BC16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TMU Data Science </a:t>
            </a:r>
            <a:endParaRPr lang="zh-TW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036472-3344-48B7-8A9B-D16776496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7BA47-6925-4F3F-9F81-E0BEDE79E2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2623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E8638-6099-4365-87B2-1DCD44A52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393F21-8D1B-44BD-8627-B048CAC31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C1674-9455-4E24-923E-723086E46A3B}" type="datetime1">
              <a:rPr lang="zh-TW" altLang="en-US" smtClean="0"/>
              <a:t>2019/11/20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3C1D2B-B511-4CAC-8A69-5E49454DC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TMU Data Science </a:t>
            </a:r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91B170-FA18-4423-AD88-F19083776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7BA47-6925-4F3F-9F81-E0BEDE79E2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5788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D2348F-D197-4D81-87F1-221CE3A44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B787E-61AF-4EBE-9025-3A807EEFB85D}" type="datetime1">
              <a:rPr lang="zh-TW" altLang="en-US" smtClean="0"/>
              <a:t>2019/11/20</a:t>
            </a:fld>
            <a:endParaRPr lang="zh-TW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A600BC-CE3A-4041-8E06-CE2EC8E61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TMU Data Science </a:t>
            </a:r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33083-8467-4D0F-AEDD-3C73D16E4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7BA47-6925-4F3F-9F81-E0BEDE79E2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0540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702CC-E03E-421C-858A-E5A309B43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E9899-4C90-48EE-95CA-9AB881C2D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F2A700-0BE8-49E5-8F68-C3899B895C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C89EC0-7324-40AB-8516-F3B265232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7F48C-1336-4907-96F9-EC40040120C6}" type="datetime1">
              <a:rPr lang="zh-TW" altLang="en-US" smtClean="0"/>
              <a:t>2019/11/20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EB9259-6A59-45A1-B152-4C6055724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TMU Data Science </a:t>
            </a:r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DC05F-A3E1-440B-BFC4-487477193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7BA47-6925-4F3F-9F81-E0BEDE79E2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1133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1A720-9805-4F05-A2D7-9F305AF9A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D9BF93-05C5-4AC9-AC53-1A8CB13AFD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D30936-3676-45FF-AFD8-5982AA9202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5972A2-DB87-4181-825E-5215EBF9D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F6D7-A767-4A7B-8EFC-525AA09B4BF9}" type="datetime1">
              <a:rPr lang="zh-TW" altLang="en-US" smtClean="0"/>
              <a:t>2019/11/20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4000BA-3F94-483E-8EF9-6F3FAC77E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TMU Data Science </a:t>
            </a:r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0ABDBA-AEBB-4C21-8843-C988E49C4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7BA47-6925-4F3F-9F81-E0BEDE79E2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3944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A61331-815D-494B-A2C5-7D0F63BB8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ED0E2-426B-4625-AFC1-3F98D4441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57FAB-7319-45D3-8245-B2C2909F17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14000D-B063-4061-9A30-4E40B51493DE}" type="datetime1">
              <a:rPr lang="zh-TW" altLang="en-US" smtClean="0"/>
              <a:t>2019/11/20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C38F1-0C1B-45CC-B180-0DF388A3B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TMU Data Science </a:t>
            </a:r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9AD39-F3E2-4BCD-8270-14F54CF43F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67BA47-6925-4F3F-9F81-E0BEDE79E23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5B5070-A9F8-42C4-9DF7-590D7331EC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3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WatercolorSponge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9753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f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animal&#10;&#10;Description automatically generated">
            <a:extLst>
              <a:ext uri="{FF2B5EF4-FFF2-40B4-BE49-F238E27FC236}">
                <a16:creationId xmlns:a16="http://schemas.microsoft.com/office/drawing/2014/main" id="{8A2CF00D-9D45-4901-B244-4B04610A5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38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5454" y="0"/>
            <a:ext cx="14962910" cy="6858000"/>
          </a:xfrm>
          <a:prstGeom prst="rect">
            <a:avLst/>
          </a:prstGeom>
          <a:noFill/>
          <a:effectLst>
            <a:reflection stA="77000" endPos="65000" dist="508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A19F5D-0400-43CC-BDB3-6A22CA6DC0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rgbClr val="DAE3F3">
              <a:alpha val="40000"/>
            </a:srgbClr>
          </a:solidFill>
        </p:spPr>
        <p:txBody>
          <a:bodyPr>
            <a:norm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Machine Leaning &amp; Deep Learning final project</a:t>
            </a:r>
            <a:br>
              <a:rPr lang="en-US" altLang="zh-TW" dirty="0">
                <a:solidFill>
                  <a:schemeClr val="bg1"/>
                </a:solidFill>
              </a:rPr>
            </a:br>
            <a:r>
              <a:rPr lang="en-US" altLang="zh-TW" dirty="0">
                <a:solidFill>
                  <a:schemeClr val="bg1"/>
                </a:solidFill>
              </a:rPr>
              <a:t>Otaku’s Hobbies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br>
              <a:rPr lang="en-US" altLang="zh-TW" dirty="0">
                <a:solidFill>
                  <a:schemeClr val="bg1"/>
                </a:solidFill>
              </a:rPr>
            </a:br>
            <a:r>
              <a:rPr lang="en-US" altLang="zh-TW" dirty="0">
                <a:solidFill>
                  <a:schemeClr val="bg1"/>
                </a:solidFill>
              </a:rPr>
              <a:t>- </a:t>
            </a:r>
            <a:r>
              <a:rPr lang="en-US" altLang="zh-TW" sz="4400" dirty="0">
                <a:solidFill>
                  <a:schemeClr val="bg1"/>
                </a:solidFill>
              </a:rPr>
              <a:t>Steam sentiment analysis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B25A62-8FBE-40EC-9B28-39EC123F11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solidFill>
            <a:srgbClr val="DAE3F3">
              <a:alpha val="40000"/>
            </a:srgbClr>
          </a:solidFill>
        </p:spPr>
        <p:txBody>
          <a:bodyPr/>
          <a:lstStyle/>
          <a:p>
            <a:endParaRPr lang="en-US" altLang="zh-TW" b="1" dirty="0">
              <a:solidFill>
                <a:schemeClr val="bg1"/>
              </a:solidFill>
            </a:endParaRPr>
          </a:p>
          <a:p>
            <a:endParaRPr lang="en-US" altLang="zh-TW" b="1" dirty="0">
              <a:solidFill>
                <a:schemeClr val="bg1"/>
              </a:solidFill>
            </a:endParaRPr>
          </a:p>
          <a:p>
            <a:r>
              <a:rPr lang="zh-TW" altLang="en-US" b="1" dirty="0">
                <a:solidFill>
                  <a:schemeClr val="bg1"/>
                </a:solidFill>
              </a:rPr>
              <a:t>黃彥鈞、石家宜、趙上涵</a:t>
            </a:r>
            <a:endParaRPr lang="en-US" altLang="zh-TW" b="1" dirty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3196B2-3BC8-4182-BE8F-C95835577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D8793-82EB-47A8-9FEF-4DC95AF63022}" type="datetime1">
              <a:rPr lang="zh-TW" altLang="en-US" smtClean="0"/>
              <a:t>2019/11/20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757B90-2CA8-46FE-86A5-7D551361F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TMU Data Science </a:t>
            </a:r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4A6D19-EDFE-4EB1-96F3-3BB48D95F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7BA47-6925-4F3F-9F81-E0BEDE79E23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0472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1239C4-3686-46AC-A850-1971B892E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zh-TW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Otaku? 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0E9FEE9D-267A-47F6-8CB3-7AFB725EC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088" y="1509713"/>
            <a:ext cx="3713163" cy="3713163"/>
          </a:xfrm>
          <a:prstGeom prst="rect">
            <a:avLst/>
          </a:prstGeom>
        </p:spPr>
      </p:pic>
      <p:pic>
        <p:nvPicPr>
          <p:cNvPr id="7" name="Picture 6" descr="A picture containing toy, phone, cake&#10;&#10;Description automatically generated">
            <a:extLst>
              <a:ext uri="{FF2B5EF4-FFF2-40B4-BE49-F238E27FC236}">
                <a16:creationId xmlns:a16="http://schemas.microsoft.com/office/drawing/2014/main" id="{043C1951-FAFA-4993-B499-EA00D45F9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175" y="1509713"/>
            <a:ext cx="3025775" cy="3713163"/>
          </a:xfrm>
          <a:prstGeom prst="rect">
            <a:avLst/>
          </a:prstGeom>
        </p:spPr>
      </p:pic>
      <p:pic>
        <p:nvPicPr>
          <p:cNvPr id="9" name="Picture 8" descr="A picture containing fabric&#10;&#10;Description automatically generated">
            <a:extLst>
              <a:ext uri="{FF2B5EF4-FFF2-40B4-BE49-F238E27FC236}">
                <a16:creationId xmlns:a16="http://schemas.microsoft.com/office/drawing/2014/main" id="{E3185D48-DDDF-4A05-8085-DF5D732E83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842" y="2094695"/>
            <a:ext cx="4762500" cy="2971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1A03BC-B5E5-4522-9C5F-81A473542A57}"/>
              </a:ext>
            </a:extLst>
          </p:cNvPr>
          <p:cNvSpPr txBox="1"/>
          <p:nvPr/>
        </p:nvSpPr>
        <p:spPr>
          <a:xfrm>
            <a:off x="755273" y="3366294"/>
            <a:ext cx="28810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rgbClr val="FFFFFF"/>
                </a:solidFill>
              </a:rPr>
              <a:t>Otaku = </a:t>
            </a:r>
            <a:r>
              <a:rPr lang="ja-JP" altLang="en-US" sz="3200" dirty="0">
                <a:solidFill>
                  <a:srgbClr val="FFFFFF"/>
                </a:solidFill>
              </a:rPr>
              <a:t>お宅</a:t>
            </a:r>
            <a:endParaRPr lang="en-US" altLang="ja-JP" sz="3200" dirty="0">
              <a:solidFill>
                <a:srgbClr val="FFFFFF"/>
              </a:solidFill>
            </a:endParaRPr>
          </a:p>
          <a:p>
            <a:r>
              <a:rPr lang="ja-JP" altLang="en-US" sz="3200" dirty="0">
                <a:solidFill>
                  <a:srgbClr val="FFFFFF"/>
                </a:solidFill>
              </a:rPr>
              <a:t> </a:t>
            </a:r>
            <a:r>
              <a:rPr lang="en-US" altLang="ja-JP" sz="3200" dirty="0">
                <a:solidFill>
                  <a:srgbClr val="FFFFFF"/>
                </a:solidFill>
              </a:rPr>
              <a:t>= </a:t>
            </a:r>
            <a:r>
              <a:rPr lang="zh-TW" altLang="en-US" sz="3200" dirty="0">
                <a:solidFill>
                  <a:srgbClr val="FFFFFF"/>
                </a:solidFill>
              </a:rPr>
              <a:t>御宅族</a:t>
            </a:r>
            <a:endParaRPr lang="en-US" altLang="zh-TW" sz="3200" dirty="0">
              <a:solidFill>
                <a:srgbClr val="FFFFFF"/>
              </a:solidFill>
            </a:endParaRPr>
          </a:p>
          <a:p>
            <a:endParaRPr lang="en-US" altLang="zh-TW" sz="3200" dirty="0">
              <a:solidFill>
                <a:srgbClr val="FFFFFF"/>
              </a:solidFill>
            </a:endParaRPr>
          </a:p>
          <a:p>
            <a:r>
              <a:rPr lang="zh-TW" altLang="en-US" sz="2400" dirty="0">
                <a:solidFill>
                  <a:srgbClr val="FFFFFF"/>
                </a:solidFill>
              </a:rPr>
              <a:t>狹義 </a:t>
            </a:r>
            <a:r>
              <a:rPr lang="en-US" altLang="zh-TW" sz="2400" dirty="0">
                <a:solidFill>
                  <a:srgbClr val="FFFFFF"/>
                </a:solidFill>
              </a:rPr>
              <a:t>:</a:t>
            </a:r>
            <a:r>
              <a:rPr lang="zh-TW" altLang="en-US" sz="2400" dirty="0">
                <a:solidFill>
                  <a:srgbClr val="FFFFFF"/>
                </a:solidFill>
              </a:rPr>
              <a:t> </a:t>
            </a:r>
            <a:r>
              <a:rPr lang="en-US" altLang="zh-TW" sz="2400" dirty="0" err="1">
                <a:solidFill>
                  <a:srgbClr val="FFFFFF"/>
                </a:solidFill>
              </a:rPr>
              <a:t>ACG</a:t>
            </a:r>
            <a:r>
              <a:rPr lang="zh-TW" altLang="en-US" sz="2400" dirty="0">
                <a:solidFill>
                  <a:srgbClr val="FFFFFF"/>
                </a:solidFill>
              </a:rPr>
              <a:t>愛好者</a:t>
            </a:r>
            <a:endParaRPr lang="en-US" altLang="zh-TW" sz="2400" dirty="0">
              <a:solidFill>
                <a:srgbClr val="FFFFFF"/>
              </a:solidFill>
            </a:endParaRPr>
          </a:p>
          <a:p>
            <a:r>
              <a:rPr lang="zh-TW" altLang="en-US" sz="2400" dirty="0">
                <a:solidFill>
                  <a:srgbClr val="FFFFFF"/>
                </a:solidFill>
              </a:rPr>
              <a:t>廣義 </a:t>
            </a:r>
            <a:r>
              <a:rPr lang="en-US" altLang="zh-TW" sz="2400" dirty="0">
                <a:solidFill>
                  <a:srgbClr val="FFFFFF"/>
                </a:solidFill>
              </a:rPr>
              <a:t>:</a:t>
            </a:r>
            <a:r>
              <a:rPr lang="zh-TW" altLang="en-US" sz="2400" dirty="0">
                <a:solidFill>
                  <a:srgbClr val="FFFFFF"/>
                </a:solidFill>
              </a:rPr>
              <a:t> 對於某類興趣狂熱愛好者，如軍武迷。</a:t>
            </a:r>
            <a:endParaRPr lang="en-US" altLang="zh-TW" sz="2400" dirty="0">
              <a:solidFill>
                <a:srgbClr val="FFFFFF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DFF602-8821-4E24-B667-87EEE771A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FB7BF-034E-490F-9553-6C8FE7D8128A}" type="datetime1">
              <a:rPr lang="zh-TW" altLang="en-US" smtClean="0"/>
              <a:t>2019/11/20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311D2C-63DF-4C09-89CB-0C8DB65C1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TMU Data Science </a:t>
            </a:r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1C598-8D1E-4ABA-88C2-C808292E6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7BA47-6925-4F3F-9F81-E0BEDE79E237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320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1814B-EB39-49A5-B258-AD0A8648D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大綱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43575-14F8-4625-9784-625FB86A2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研究背景</a:t>
            </a:r>
            <a:endParaRPr lang="en-US" altLang="zh-TW" dirty="0"/>
          </a:p>
          <a:p>
            <a:r>
              <a:rPr lang="zh-TW" altLang="en-US" dirty="0"/>
              <a:t>問題情境</a:t>
            </a:r>
            <a:endParaRPr lang="en-US" altLang="zh-TW" dirty="0"/>
          </a:p>
          <a:p>
            <a:r>
              <a:rPr lang="zh-TW" altLang="en-US" dirty="0"/>
              <a:t>方法設計</a:t>
            </a:r>
            <a:endParaRPr lang="en-US" altLang="zh-TW" dirty="0"/>
          </a:p>
          <a:p>
            <a:r>
              <a:rPr lang="zh-TW" altLang="en-US" dirty="0"/>
              <a:t>預期結果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E40BE-3CC2-418E-9857-CB0E8A8CC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38536-7760-47DA-8DAA-ED197499C506}" type="datetime1">
              <a:rPr lang="zh-TW" altLang="en-US" smtClean="0"/>
              <a:t>2019/11/20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358755-F270-441B-A080-32022E31E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TMU Data Science </a:t>
            </a:r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3F38E-FE98-4C4A-BCE5-13ECA45C9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7BA47-6925-4F3F-9F81-E0BEDE79E23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3205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026DC-C5AF-422B-AF81-F7A39CB49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研究背景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1D454-8456-4ABE-99DA-9CCB111B0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平台經濟 </a:t>
            </a:r>
            <a:r>
              <a:rPr lang="en-US" altLang="zh-TW" dirty="0"/>
              <a:t>:</a:t>
            </a:r>
          </a:p>
          <a:p>
            <a:pPr marL="457200" lvl="1" indent="0">
              <a:buNone/>
            </a:pPr>
            <a:r>
              <a:rPr lang="zh-TW" altLang="en-US" dirty="0"/>
              <a:t>虛擬或真實的交易場所，平臺本身不生產產品，但可以促成雙方或多方供求之間的交易，收取恰當的費用或賺取差價而獲得收益的一種商業模式。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常見遊戲平台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7FE9C0A-AED8-46EB-956F-1D2CB935C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29" y="4128846"/>
            <a:ext cx="3173413" cy="1303366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50868CC8-F620-41B3-B88B-A5AE789C7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671" y="4117103"/>
            <a:ext cx="3173414" cy="1315109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55E870FB-9340-4C66-9672-7E4F7ED4C1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113" y="4128846"/>
            <a:ext cx="2746484" cy="1313913"/>
          </a:xfrm>
          <a:prstGeom prst="rect">
            <a:avLst/>
          </a:prstGeom>
        </p:spPr>
      </p:pic>
      <p:pic>
        <p:nvPicPr>
          <p:cNvPr id="11" name="Picture 10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21F790D8-C98B-4180-A57D-B6630C5ED4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392" y="5631822"/>
            <a:ext cx="1899930" cy="1090282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9C701C4-E1B4-4618-9171-67F9BB4FA0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358" y="5631822"/>
            <a:ext cx="892144" cy="109262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E00DE-011B-4FF8-AFDB-5CB0D1E44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C5405-056C-4E1E-99CB-5E452F756466}" type="datetime1">
              <a:rPr lang="zh-TW" altLang="en-US" smtClean="0"/>
              <a:t>2019/11/20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351223-1546-46C6-9C4F-8850D6A58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TMU Data Science </a:t>
            </a:r>
            <a:endParaRPr lang="zh-TW" alt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03A9F46-08EA-4A2D-9ACF-9C3F28D29877}"/>
              </a:ext>
            </a:extLst>
          </p:cNvPr>
          <p:cNvGrpSpPr/>
          <p:nvPr/>
        </p:nvGrpSpPr>
        <p:grpSpPr>
          <a:xfrm>
            <a:off x="1676400" y="5544457"/>
            <a:ext cx="2491242" cy="1248229"/>
            <a:chOff x="1676400" y="5544457"/>
            <a:chExt cx="2491242" cy="124822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0F996B2-ACA7-4896-85DB-EA93721B4F69}"/>
                </a:ext>
              </a:extLst>
            </p:cNvPr>
            <p:cNvCxnSpPr>
              <a:cxnSpLocks/>
            </p:cNvCxnSpPr>
            <p:nvPr/>
          </p:nvCxnSpPr>
          <p:spPr>
            <a:xfrm>
              <a:off x="1676400" y="5544457"/>
              <a:ext cx="2362200" cy="124822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C84D18-58F2-46A2-BC61-007F7CDCBE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4153" y="5555094"/>
              <a:ext cx="2453489" cy="123759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DCA4EF3-F60E-46C8-9B9F-F5B5EFDDF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7BA47-6925-4F3F-9F81-E0BEDE79E237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5C3D2739-F7B5-4AB7-83CD-37A47E1F13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978" y="1646238"/>
            <a:ext cx="5259152" cy="4443984"/>
          </a:xfrm>
          <a:prstGeom prst="rect">
            <a:avLst/>
          </a:prstGeom>
        </p:spPr>
      </p:pic>
      <p:pic>
        <p:nvPicPr>
          <p:cNvPr id="17" name="Picture 16" descr="A picture containing food&#10;&#10;Description automatically generated">
            <a:extLst>
              <a:ext uri="{FF2B5EF4-FFF2-40B4-BE49-F238E27FC236}">
                <a16:creationId xmlns:a16="http://schemas.microsoft.com/office/drawing/2014/main" id="{45F4E5DD-DC82-4011-BDCA-CF12593A73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350" y="886254"/>
            <a:ext cx="7054279" cy="529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78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close up of a sign&#10;&#10;Description automatically generated">
            <a:extLst>
              <a:ext uri="{FF2B5EF4-FFF2-40B4-BE49-F238E27FC236}">
                <a16:creationId xmlns:a16="http://schemas.microsoft.com/office/drawing/2014/main" id="{280761BC-F94C-4C63-AE08-F78C8BB43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951" y="2503274"/>
            <a:ext cx="5681219" cy="28406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C4A7BE-0788-40DE-BB9A-9C39E3389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44" y="300505"/>
            <a:ext cx="10506456" cy="1197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TW" altLang="en-US" sz="5400" b="1" dirty="0"/>
              <a:t>問題情境</a:t>
            </a:r>
            <a:endParaRPr lang="en-US" altLang="zh-TW" sz="5400" dirty="0"/>
          </a:p>
        </p:txBody>
      </p:sp>
      <p:pic>
        <p:nvPicPr>
          <p:cNvPr id="10" name="Picture 9" descr="A picture containing black, clock, white&#10;&#10;Description automatically generated">
            <a:extLst>
              <a:ext uri="{FF2B5EF4-FFF2-40B4-BE49-F238E27FC236}">
                <a16:creationId xmlns:a16="http://schemas.microsoft.com/office/drawing/2014/main" id="{77A70BCC-E6F3-4701-B9C3-E9C9F15CE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547" y="1498369"/>
            <a:ext cx="6880029" cy="485042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1C604-3A14-4131-A986-620762EC1C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813CE10-63B4-4F85-B7F3-F14E1D4348C6}" type="datetime1">
              <a:rPr lang="en-US" altLang="zh-TW" smtClean="0"/>
              <a:pPr>
                <a:spcAft>
                  <a:spcPts val="600"/>
                </a:spcAft>
              </a:pPr>
              <a:t>11/20/2019</a:t>
            </a:fld>
            <a:endParaRPr lang="en-US" altLang="zh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C825A-4B11-4C93-97E3-1A936293D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TW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TMU Data Science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EDB5C-F693-426B-8145-662E16CED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067BA47-6925-4F3F-9F81-E0BEDE79E237}" type="slidenum">
              <a:rPr lang="en-US" altLang="zh-TW" smtClean="0"/>
              <a:pPr>
                <a:spcAft>
                  <a:spcPts val="600"/>
                </a:spcAft>
              </a:pPr>
              <a:t>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44789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B1E3044D-AD17-4052-A453-8AA654EFA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797978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D32C52-3B34-444D-A26C-CE0562C5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6388" y="975365"/>
            <a:ext cx="3847882" cy="1691907"/>
          </a:xfrm>
        </p:spPr>
        <p:txBody>
          <a:bodyPr anchor="ctr">
            <a:normAutofit/>
          </a:bodyPr>
          <a:lstStyle/>
          <a:p>
            <a:r>
              <a:rPr lang="zh-TW" altLang="en-US" sz="4000" b="1" dirty="0">
                <a:solidFill>
                  <a:srgbClr val="FFFFFF"/>
                </a:solidFill>
              </a:rPr>
              <a:t>問題情境</a:t>
            </a:r>
          </a:p>
        </p:txBody>
      </p:sp>
      <p:sp>
        <p:nvSpPr>
          <p:cNvPr id="14" name="Round Single Corner Rectangle 24">
            <a:extLst>
              <a:ext uri="{FF2B5EF4-FFF2-40B4-BE49-F238E27FC236}">
                <a16:creationId xmlns:a16="http://schemas.microsoft.com/office/drawing/2014/main" id="{81289F98-975F-4EB2-9553-8E1A9946B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11284" y="635058"/>
            <a:ext cx="2657864" cy="2657864"/>
          </a:xfrm>
          <a:prstGeom prst="round1Rect">
            <a:avLst>
              <a:gd name="adj" fmla="val 11295"/>
            </a:avLst>
          </a:prstGeom>
          <a:solidFill>
            <a:srgbClr val="FFFFFF"/>
          </a:solidFill>
          <a:ln w="57150">
            <a:solidFill>
              <a:srgbClr val="8248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D4E62A2A-0B06-48B5-A6AB-68AEAD044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79" y="775380"/>
            <a:ext cx="2288074" cy="2377220"/>
          </a:xfrm>
          <a:prstGeom prst="rect">
            <a:avLst/>
          </a:prstGeom>
        </p:spPr>
      </p:pic>
      <p:sp>
        <p:nvSpPr>
          <p:cNvPr id="16" name="Round Single Corner Rectangle 22">
            <a:extLst>
              <a:ext uri="{FF2B5EF4-FFF2-40B4-BE49-F238E27FC236}">
                <a16:creationId xmlns:a16="http://schemas.microsoft.com/office/drawing/2014/main" id="{1F564BCF-97B6-4D86-94EE-DD1B587F2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7533" y="1300271"/>
            <a:ext cx="1992651" cy="1992652"/>
          </a:xfrm>
          <a:prstGeom prst="round1Rect">
            <a:avLst>
              <a:gd name="adj" fmla="val 11295"/>
            </a:avLst>
          </a:prstGeom>
          <a:solidFill>
            <a:srgbClr val="824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ound Single Corner Rectangle 23">
            <a:extLst>
              <a:ext uri="{FF2B5EF4-FFF2-40B4-BE49-F238E27FC236}">
                <a16:creationId xmlns:a16="http://schemas.microsoft.com/office/drawing/2014/main" id="{54600AC1-F146-4567-9C5E-A96D6D349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287904" y="3438135"/>
            <a:ext cx="2281244" cy="2281245"/>
          </a:xfrm>
          <a:prstGeom prst="round1Rect">
            <a:avLst>
              <a:gd name="adj" fmla="val 11295"/>
            </a:avLst>
          </a:prstGeom>
          <a:solidFill>
            <a:srgbClr val="824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ound Single Corner Rectangle 25">
            <a:extLst>
              <a:ext uri="{FF2B5EF4-FFF2-40B4-BE49-F238E27FC236}">
                <a16:creationId xmlns:a16="http://schemas.microsoft.com/office/drawing/2014/main" id="{EBA7E638-205A-4579-864F-125BAC629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17533" y="3438135"/>
            <a:ext cx="2657864" cy="2657864"/>
          </a:xfrm>
          <a:prstGeom prst="round1Rect">
            <a:avLst>
              <a:gd name="adj" fmla="val 11295"/>
            </a:avLst>
          </a:prstGeom>
          <a:solidFill>
            <a:srgbClr val="FFFFFF"/>
          </a:solidFill>
          <a:ln w="57150">
            <a:solidFill>
              <a:srgbClr val="8248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erson with the hand to the face&#10;&#10;Description automatically generated">
            <a:extLst>
              <a:ext uri="{FF2B5EF4-FFF2-40B4-BE49-F238E27FC236}">
                <a16:creationId xmlns:a16="http://schemas.microsoft.com/office/drawing/2014/main" id="{CA9B1621-444E-43F8-9623-B9B019A59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847" y="3629923"/>
            <a:ext cx="2375236" cy="227428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1A990-8FCB-46B1-9A36-C87DDF10C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6389" y="3038478"/>
            <a:ext cx="3795142" cy="284384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zh-TW" altLang="en-US" sz="3200" dirty="0">
                <a:solidFill>
                  <a:srgbClr val="FFFFFF"/>
                </a:solidFill>
              </a:rPr>
              <a:t>鈞</a:t>
            </a:r>
            <a:r>
              <a:rPr lang="zh-TW" altLang="en-US" sz="1800" dirty="0">
                <a:solidFill>
                  <a:srgbClr val="FFFFFF"/>
                </a:solidFill>
              </a:rPr>
              <a:t>鈞是一個重度遊戲狂，他喜歡在遊戲平台 </a:t>
            </a:r>
            <a:r>
              <a:rPr lang="en-US" altLang="zh-TW" sz="1800" dirty="0">
                <a:solidFill>
                  <a:srgbClr val="FFFFFF"/>
                </a:solidFill>
              </a:rPr>
              <a:t>(Steam)</a:t>
            </a:r>
            <a:r>
              <a:rPr lang="zh-TW" altLang="en-US" sz="1800" dirty="0">
                <a:solidFill>
                  <a:srgbClr val="FFFFFF"/>
                </a:solidFill>
              </a:rPr>
              <a:t> 上購買遊戲，但荷包吃緊，特賣活動上想要敗的遊戲又太多。他想要了解那些遊戲迴響熱烈、且遊玩經驗好。</a:t>
            </a:r>
            <a:endParaRPr lang="en-US" altLang="zh-TW" sz="18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zh-TW" altLang="en-US" sz="1800" dirty="0">
                <a:solidFill>
                  <a:srgbClr val="FFFFFF"/>
                </a:solidFill>
              </a:rPr>
              <a:t>平台預設的評價功能已經無法滿足鈞鈞想要了解遊戲的慾望</a:t>
            </a:r>
            <a:r>
              <a:rPr lang="en-US" altLang="zh-TW" sz="1800" dirty="0">
                <a:solidFill>
                  <a:srgbClr val="FFFFFF"/>
                </a:solidFill>
              </a:rPr>
              <a:t>…</a:t>
            </a:r>
          </a:p>
          <a:p>
            <a:endParaRPr lang="zh-TW" altLang="en-US" sz="1800" dirty="0">
              <a:solidFill>
                <a:srgbClr val="FFFFFF"/>
              </a:solidFill>
            </a:endParaRPr>
          </a:p>
        </p:txBody>
      </p:sp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2854001E-6E9D-464A-9B65-A4012F7B3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052315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2C9802A-EFBD-41D4-894F-AFD985DBA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52907" y="2856601"/>
            <a:ext cx="1597456" cy="0"/>
          </a:xfrm>
          <a:prstGeom prst="line">
            <a:avLst/>
          </a:prstGeom>
          <a:ln w="508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FA806-4B34-47D0-BDE1-5280DAEC6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5CA4B-3CBA-4CF8-8426-8C142533C2FD}" type="datetime1">
              <a:rPr lang="zh-TW" altLang="en-US" smtClean="0"/>
              <a:t>2019/11/20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E9032F-095E-40F2-93F5-C89618967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TMU Data Science </a:t>
            </a:r>
            <a:endParaRPr lang="zh-TW" alt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E5C0A06-5828-4B44-A821-486561E48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7BA47-6925-4F3F-9F81-E0BEDE79E237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463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DAA334-70E4-4BA0-B548-3E984A26D4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91" b="94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E596D-2C1C-45DB-AF31-EC613688A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>
            <a:normAutofit/>
          </a:bodyPr>
          <a:lstStyle/>
          <a:p>
            <a:r>
              <a:rPr lang="zh-TW" altLang="en-US" sz="3600" b="1" dirty="0"/>
              <a:t>方法設計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B0F42-C553-44E8-8962-4FD40BC3B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242" y="1774372"/>
            <a:ext cx="4062642" cy="2754086"/>
          </a:xfrm>
        </p:spPr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1800" dirty="0"/>
              <a:t>爬取 </a:t>
            </a:r>
            <a:r>
              <a:rPr lang="en-US" altLang="zh-TW" sz="1800" dirty="0"/>
              <a:t>Steam </a:t>
            </a:r>
            <a:r>
              <a:rPr lang="zh-TW" altLang="en-US" sz="1800" dirty="0"/>
              <a:t>近一年的歷史評論資料</a:t>
            </a:r>
            <a:r>
              <a:rPr lang="en-US" altLang="zh-TW" sz="1800" dirty="0"/>
              <a:t>(text)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1800" dirty="0"/>
              <a:t>文字前處理 </a:t>
            </a:r>
            <a:r>
              <a:rPr lang="en-US" altLang="zh-TW" sz="1800" dirty="0"/>
              <a:t>(</a:t>
            </a:r>
            <a:r>
              <a:rPr lang="zh-TW" altLang="en-US" sz="1800" dirty="0"/>
              <a:t>切詞、</a:t>
            </a:r>
            <a:r>
              <a:rPr lang="en-US" altLang="zh-TW" sz="1800" dirty="0"/>
              <a:t>word embedding)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1800" dirty="0"/>
              <a:t>匯入情緒辭典做情緒分析</a:t>
            </a:r>
            <a:endParaRPr lang="en-US" altLang="zh-TW" sz="1800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sz="1800" dirty="0"/>
              <a:t>驗證願望清單遊戲</a:t>
            </a:r>
            <a:r>
              <a:rPr lang="en-US" altLang="zh-TW" sz="1800" dirty="0"/>
              <a:t>(testing</a:t>
            </a:r>
            <a:r>
              <a:rPr lang="zh-TW" altLang="en-US" sz="1800" dirty="0"/>
              <a:t> </a:t>
            </a:r>
            <a:r>
              <a:rPr lang="en-US" altLang="zh-TW" sz="1800" dirty="0"/>
              <a:t>data)</a:t>
            </a:r>
            <a:r>
              <a:rPr lang="zh-TW" altLang="en-US" sz="1800" dirty="0"/>
              <a:t>的情緒分數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4FCA1-23EC-4712-9235-9D4DB8803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FC7E5-1910-4EAD-AB7D-064566E86CC4}" type="datetime1">
              <a:rPr lang="zh-TW" altLang="en-US" smtClean="0"/>
              <a:t>2019/11/20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6DD69A-EF86-4AFF-85BC-4BB8D7938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TMU Data Science </a:t>
            </a:r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B23870-7AA0-40D8-A9F3-45A42120D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7BA47-6925-4F3F-9F81-E0BEDE79E237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4605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B1C50-0B09-4D2A-8B3F-3FBFB3305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預期結果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5D3F8-DAE2-471E-A349-0373884D8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分析不同情緒套件，哪些適合應用於遊戲平台評論</a:t>
            </a:r>
            <a:r>
              <a:rPr lang="en-US" altLang="zh-TW" dirty="0"/>
              <a:t>?</a:t>
            </a:r>
          </a:p>
          <a:p>
            <a:endParaRPr lang="en-US" altLang="zh-TW" dirty="0"/>
          </a:p>
          <a:p>
            <a:r>
              <a:rPr lang="zh-TW" altLang="en-US" dirty="0"/>
              <a:t>藉由模型得出分數，哪些遊戲的迴響程度高</a:t>
            </a:r>
            <a:r>
              <a:rPr lang="en-US" altLang="zh-TW" dirty="0"/>
              <a:t>?</a:t>
            </a:r>
          </a:p>
          <a:p>
            <a:endParaRPr lang="en-US" altLang="zh-TW" dirty="0"/>
          </a:p>
          <a:p>
            <a:r>
              <a:rPr lang="zh-TW" altLang="en-US" dirty="0"/>
              <a:t>從情緒結果觀察各種遊戲的差異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C19CA-5794-4A32-9AFF-F635FA9BC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F884-F3A6-488F-ADE4-9C256FB8AB16}" type="datetime1">
              <a:rPr lang="zh-TW" altLang="en-US" smtClean="0"/>
              <a:t>2019/11/20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2E38D-389A-49B1-9088-A00D3CC1D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TMU Data Science </a:t>
            </a:r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99D91-03DE-4553-A371-26F715575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7BA47-6925-4F3F-9F81-E0BEDE79E23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1655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EA47E-9406-44D1-BE4B-F5DB98800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 &amp; A</a:t>
            </a:r>
          </a:p>
        </p:txBody>
      </p:sp>
      <p:pic>
        <p:nvPicPr>
          <p:cNvPr id="5" name="Content Placeholder 4" descr="A person holding a phone&#10;&#10;Description automatically generated">
            <a:extLst>
              <a:ext uri="{FF2B5EF4-FFF2-40B4-BE49-F238E27FC236}">
                <a16:creationId xmlns:a16="http://schemas.microsoft.com/office/drawing/2014/main" id="{BC5A8918-678F-4F17-8641-9042013D7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9"/>
          <a:stretch/>
        </p:blipFill>
        <p:spPr>
          <a:xfrm>
            <a:off x="5124639" y="643466"/>
            <a:ext cx="6086053" cy="540899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13B4F2-CA00-4E30-9AB5-7E46A9BB9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01BE8-461F-4C04-B90D-C1C7BAB2BC9C}" type="datetime1">
              <a:rPr lang="zh-TW" altLang="en-US" smtClean="0"/>
              <a:t>2019/11/20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2F5EE1-5844-4408-A1D2-A6ACFA25E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TMU Data Science </a:t>
            </a:r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A6256-C671-4DCF-BCB3-17424DA4A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7BA47-6925-4F3F-9F81-E0BEDE79E237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3655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304</Words>
  <Application>Microsoft Office PowerPoint</Application>
  <PresentationFormat>Widescreen</PresentationFormat>
  <Paragraphs>63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Machine Leaning &amp; Deep Learning final project Otaku’s Hobbies  - Steam sentiment analysis</vt:lpstr>
      <vt:lpstr>Otaku? </vt:lpstr>
      <vt:lpstr>大綱</vt:lpstr>
      <vt:lpstr>研究背景</vt:lpstr>
      <vt:lpstr>問題情境</vt:lpstr>
      <vt:lpstr>問題情境</vt:lpstr>
      <vt:lpstr>方法設計</vt:lpstr>
      <vt:lpstr>預期結果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Leaning &amp; Deep Learning final project Otaku’s Hobbies  - Steam sentiment analysis</dc:title>
  <dc:creator>Weber Huang</dc:creator>
  <cp:lastModifiedBy>Weber Huang</cp:lastModifiedBy>
  <cp:revision>2</cp:revision>
  <dcterms:created xsi:type="dcterms:W3CDTF">2019-11-20T03:41:47Z</dcterms:created>
  <dcterms:modified xsi:type="dcterms:W3CDTF">2019-11-20T03:45:22Z</dcterms:modified>
</cp:coreProperties>
</file>